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84" r:id="rId3"/>
    <p:sldId id="2147472953" r:id="rId4"/>
    <p:sldId id="2147472893" r:id="rId5"/>
    <p:sldId id="2147472891" r:id="rId6"/>
    <p:sldId id="2147472946" r:id="rId7"/>
    <p:sldId id="2147472950" r:id="rId8"/>
    <p:sldId id="2147472888" r:id="rId9"/>
    <p:sldId id="2147472951" r:id="rId10"/>
    <p:sldId id="2147472881" r:id="rId11"/>
    <p:sldId id="2147472948" r:id="rId12"/>
    <p:sldId id="414" r:id="rId13"/>
    <p:sldId id="2147472949" r:id="rId14"/>
    <p:sldId id="2147472885" r:id="rId15"/>
    <p:sldId id="214747272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7C99A-BB7A-40F4-B94D-5CB6622DDEAA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58F0C-D715-4DAB-8219-B58D0FD20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02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A30595-E25D-47EB-95A3-4439FD073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83578A9-2EAE-4FFB-A96D-C4A9B3A5C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16A5CC-4F52-4B91-BCCF-21A2BD02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059FCB-215C-4AFF-8F5E-A51DA1AF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2B509E-D9AC-48ED-8C76-3773288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27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7EFDEB-3B63-4AD1-A0DB-214680A1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CC2CA9-2BF6-4314-83EF-3ABFA20C8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AE5766-526B-49ED-B4AE-FA0F6BBA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0C95D6-A060-45BB-A5FE-C4F34126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263D68-BCB2-41DE-A024-1E1DF2FE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13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4270D8D-0371-48D0-B630-67066A104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783F410-55D9-40B3-9297-6D0FA16F1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0D1C5B2-A086-46D0-87B7-3326ACE1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12574EC-2723-40C8-8289-AF24A6F8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063668-4663-431D-AFBA-2CC3D349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533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C9F05-0A2D-4A15-8D6E-4ECD8C7F4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BFBFC52-764F-490E-91EB-20358BD5C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09C22A-B3F4-4C39-AF51-CD5478E5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9A6C7C7-50B9-4F1E-B4B9-D392FC6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BD93D76-3BFF-43D3-803C-4D339F4E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67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1F0740-8266-44AC-AEBD-6179B056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0306C0-DD1E-40BC-BCC0-0173A5157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DC341E-D20F-4043-9B3F-327A47FD0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5AA933-D92C-49F2-9BE5-CFF6B5FA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78F5EB-BDBF-4448-8D31-0C8B65D3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650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85890B-C933-497A-BD4D-6E812F21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8A95C18-9BA9-4716-8B2B-42814A206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8FC100-2804-453B-B6A3-3B8A075F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0F672D-3B07-4055-B201-38AC9305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00EC6A-87BA-445F-A012-D9720FA4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32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2E0728-4C19-4C25-8EFF-4BB57793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8D7BE1-76BA-48FD-AE4E-30BDCC8AB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1A1EDA1-85D7-465F-9E86-F352E2017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73453B0-168C-4E89-B0E3-66F352D9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F9D20F8-B6F9-4C6E-8987-D6C0D677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63CA52A-4B45-4B2D-9838-DF8C5889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87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A9CCFA-EB5E-41D6-A410-9AF99EEB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8EFC96C-246F-4612-84FD-A3FE01E63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9DC63FD-BCF8-4A39-8D25-97A9AA611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B5A1EA-88B4-4CF5-A72D-707FEBDDA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D69EA3A-D3B3-4FA1-BC65-039E6B306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23592F3-8427-461F-BA6B-8656388D8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2360FC3-BF21-425D-9ECB-A56460EC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C1B91A5-86E3-4F52-B010-43BE9E407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561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11CEEE-CBE4-4D05-AEFB-43C50142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BFAB3B6-F593-423F-9441-50ED251D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48EFC25-54E2-4127-B83A-4A3F5CE6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C262CB1-7048-4DCF-9262-BB677633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034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3B1BD2C-D1CD-4E9D-8044-18B80B99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E4C39DC-3543-4DF2-855B-4D6FC1C1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99E95B-0D87-4826-A7BA-B0060D461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744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EE3CDA-869F-4903-B58F-0937AD5F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DD99DA-80AC-4994-AA77-A30916269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58D68F-8B4B-4583-9637-68D8A48C5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76DEB1C-735C-4746-9C39-86AC2B43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7686D98-ACB9-44DE-9245-A9185363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74C9886-9953-4D99-B397-72E6D8F1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2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410FE-222D-4899-A7F5-B15D6E70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20ABE8-8BC6-40C2-A68A-97CE5AF7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8BE908-3BEF-4BD1-A2BD-39E53C55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5B8C3C-C737-47A3-AFF9-854E3AD0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25154C-C472-49E1-B736-C1122D7C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0582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EE7AD2-00DE-4E28-B935-866FC777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4905A7-77BB-4404-A343-4254B3D4D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644BAF1-12C9-4342-BBB6-86917CA1D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27F0CF3-9B8E-4365-972F-75DC85A96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93280E8-EEB9-417C-840C-073EB452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89A00D-DB11-4849-A220-D8320C1C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483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E7650F-6FD7-4955-84F7-CF8631DC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726D0AB-D81F-4FD1-8250-0A3DE1F42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D8AF79-61A0-4081-A8EF-144F793E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F1B3AA5-8853-42DD-BDD2-AFBE74B6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8E04F5-D400-45F7-A2ED-86382F05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067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9A67074-0875-4443-AE59-4784415C1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7329996-413A-4E08-B256-F287C92D0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7ABAB8-B657-4A90-AE7A-41C7AAD6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CA5E47F-6A60-4861-8935-0BA285423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5E0B10-F45E-41DF-9567-2A1CCB44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812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Ref idx="1001">
        <a:schemeClr val="bg1"/>
      </p:bgRef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 rot="-5400000">
            <a:off x="-2400800" y="3108267"/>
            <a:ext cx="5433600" cy="6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67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body" idx="1"/>
          </p:nvPr>
        </p:nvSpPr>
        <p:spPr>
          <a:xfrm>
            <a:off x="830367" y="1232532"/>
            <a:ext cx="10272000" cy="51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0003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  <a:defRPr sz="1633"/>
            </a:lvl1pPr>
            <a:lvl2pPr marL="1219170" lvl="1" indent="-378873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2pPr>
            <a:lvl3pPr marL="1828754" lvl="2" indent="-378873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3pPr>
            <a:lvl4pPr marL="2438339" lvl="3" indent="-378873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4pPr>
            <a:lvl5pPr marL="3047924" lvl="4" indent="-378873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5pPr>
            <a:lvl6pPr marL="3657509" lvl="5" indent="-378873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6pPr>
            <a:lvl7pPr marL="4267093" lvl="6" indent="-378873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7pPr>
            <a:lvl8pPr marL="4876678" lvl="7" indent="-378873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8pPr>
            <a:lvl9pPr marL="5486263" lvl="8" indent="-378873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title" idx="2"/>
          </p:nvPr>
        </p:nvSpPr>
        <p:spPr>
          <a:xfrm rot="5400000">
            <a:off x="9157000" y="3110800"/>
            <a:ext cx="5433600" cy="6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67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"/>
          <p:cNvSpPr txBox="1">
            <a:spLocks noGrp="1"/>
          </p:cNvSpPr>
          <p:nvPr>
            <p:ph type="title" idx="3"/>
          </p:nvPr>
        </p:nvSpPr>
        <p:spPr>
          <a:xfrm>
            <a:off x="960000" y="372900"/>
            <a:ext cx="10272000" cy="10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2336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980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83528" y="2626816"/>
            <a:ext cx="3745865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00B4B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13891" y="3843020"/>
            <a:ext cx="10364216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6371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Body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4BB112-9FB1-44E5-9BFE-044CFDF0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09415EA9-8BD7-4213-B203-42A2FB09A2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10135716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1" y="1821070"/>
            <a:ext cx="10134598" cy="3665330"/>
          </a:xfrm>
        </p:spPr>
        <p:txBody>
          <a:bodyPr lIns="0">
            <a:normAutofit/>
          </a:bodyPr>
          <a:lstStyle>
            <a:lvl1pPr algn="l">
              <a:defRPr sz="14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add body text</a:t>
            </a:r>
            <a:endParaRPr lang="en-GB"/>
          </a:p>
        </p:txBody>
      </p:sp>
      <p:sp>
        <p:nvSpPr>
          <p:cNvPr id="13" name="Slide Number Placeholder 4">
            <a:extLst>
              <a:ext uri="{FF2B5EF4-FFF2-40B4-BE49-F238E27FC236}">
                <a16:creationId xmlns="" xmlns:a16="http://schemas.microsoft.com/office/drawing/2014/main" id="{7002E748-4569-48C4-91B7-B240276218F9}"/>
              </a:ext>
            </a:extLst>
          </p:cNvPr>
          <p:cNvSpPr txBox="1">
            <a:spLocks/>
          </p:cNvSpPr>
          <p:nvPr userDrawn="1"/>
        </p:nvSpPr>
        <p:spPr>
          <a:xfrm>
            <a:off x="186072" y="6214538"/>
            <a:ext cx="7560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0" i="0">
              <a:solidFill>
                <a:schemeClr val="tx1"/>
              </a:solidFill>
              <a:latin typeface="HurmeGeometricSans1 Regular" panose="020B0500020000000000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6B433C8-1699-3AF4-D66D-FE3A292D22F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3">
            <a:extLst>
              <a:ext uri="{FF2B5EF4-FFF2-40B4-BE49-F238E27FC236}">
                <a16:creationId xmlns="" xmlns:a16="http://schemas.microsoft.com/office/drawing/2014/main" id="{9CA5A749-CA86-861E-1ABD-CE3B9A23CF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/>
              <a:t>Source: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01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8BBF21-2E7B-43FA-93E5-B68960BC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5FF2940-CFC5-4145-B13E-5944C4953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066D87-84AC-4AE6-9F4A-8EE1DA88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7B351D-1070-438F-B047-0CAC79DD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38A878-5EE6-4578-A720-280CD7CD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81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D4209B-C9BB-4603-9E1D-447048A8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905346-4C5B-49CA-A59B-792F47E91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9BFEE83-CBED-4BD9-9384-178F50E6C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D171AD6-3E48-4E95-B47E-197AF3B7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F578C0D-6850-4580-9A5E-ACD13F69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756AAAF-66E9-4A0E-8664-20F1F87D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57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2C0E22-0D1A-470F-A30C-8BD3F6BF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1061CE6-A53C-4A33-AB77-767AD2B8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5220DCC-F245-45ED-8D33-0E2DBAC6E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808DBE-B51C-43FA-AB4F-BB02CFEFE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B9B8938-3BD9-4F4E-A73E-8528187FF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BFE3F8C-0661-4076-8388-8F5CE204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FB789B2-18A5-4CD1-A5E7-DC069EE4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E817045-EE1B-496F-80B1-421A2291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59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40B835-2183-4A42-A3CE-AD5F95CD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651AACA-CB87-4112-9B13-9C8ADEDA0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2B97EA-E086-43A3-AA68-C27F4F59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976989B-A3E4-4599-B985-FC695EAD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19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C33C595-C587-4ADA-9C0A-5FFB8BBA9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DB03F9F-65EC-4C78-B8F9-2C2760B38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0F6EADA-19A4-4875-8C77-9866B29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4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0EE345-B0BC-4617-8C76-52494089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5F5D26-3F9A-4A01-B3D6-177361AA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E8F524B-2782-41F0-AE50-67E0E527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7FE4E80-902F-4D84-88BC-EF2C29B4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3CE9D3-2ED2-4F2A-9241-713AE5E4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D6AD6AA-1ED7-4C31-838D-7070654C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36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C5E2E5-73BB-451B-9197-854B4835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00D5F2E-F575-42C6-8322-B60689F1F7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97D420D-3164-44D0-B71A-CAC5579D9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00BBB4A-181B-4F23-859A-7EF9A54D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A6699AE-0ACD-4C1B-ADDF-3203807E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7FBB43-DC06-46FE-83A5-A040C650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59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97F6EDF-8BEB-49B3-A672-89763D8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F0B4E7-0783-4F54-AAF9-B692DEB21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477C5A-A3FD-4BF6-90C5-3ED3B1470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A999F-5086-4538-A0C9-5FDBA03C7E2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5A4AA2A-8DBC-472C-BB7C-F2B0F62D6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81C8EBD-80F0-4EAA-9C86-9917674A2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37293-AC60-4DCA-A8C9-9D09688F3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99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8005ED9-039B-45DF-B207-4C3EB14B2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BC875D-4C85-4E26-BE62-5E466EBD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F6F49E-A938-4D9B-9BD8-FFC054E9C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CF6BF-E211-4F18-A0F2-D99607036744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92BA5-63D9-447A-88B3-F4E7380F8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2056F5C-5923-48D3-8EB7-3A4C2B6D6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E494-F443-4048-A3F9-0AAF72401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08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5" r:id="rId13"/>
    <p:sldLayoutId id="2147483676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4a"/><Relationship Id="rId7" Type="http://schemas.microsoft.com/office/2007/relationships/hdphoto" Target="../media/hdphoto2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4.xml"/><Relationship Id="rId4" Type="http://schemas.openxmlformats.org/officeDocument/2006/relationships/audio" Target="../media/media2.m4a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="" xmlns:a16="http://schemas.microsoft.com/office/drawing/2014/main" id="{3A510814-677A-696C-56F4-9E9469EFA7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173A8C5-A2F2-28FD-AA7F-4FB0A8CE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" y="4422913"/>
            <a:ext cx="12187737" cy="2435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430AE69-0349-D5F6-1E02-3FF81BB434A4}"/>
              </a:ext>
            </a:extLst>
          </p:cNvPr>
          <p:cNvSpPr txBox="1"/>
          <p:nvPr/>
        </p:nvSpPr>
        <p:spPr>
          <a:xfrm>
            <a:off x="846252" y="1498036"/>
            <a:ext cx="104989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prstClr val="white"/>
                </a:solidFill>
                <a:latin typeface="Helvetica"/>
                <a:cs typeface="Calibri"/>
              </a:rPr>
              <a:t>WELCOME</a:t>
            </a:r>
            <a:r>
              <a:rPr lang="en-US" sz="4000" noProof="0" dirty="0" smtClean="0">
                <a:solidFill>
                  <a:prstClr val="white"/>
                </a:solidFill>
                <a:latin typeface="Helvetica"/>
                <a:cs typeface="Calibri"/>
              </a:rPr>
              <a:t>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325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FE1F87-44C5-41E5-A4D2-FC7E2F53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857"/>
            <a:ext cx="4060370" cy="674914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C2BF3E5-573D-4DB0-8759-0CA3067B70BB}"/>
              </a:ext>
            </a:extLst>
          </p:cNvPr>
          <p:cNvSpPr/>
          <p:nvPr/>
        </p:nvSpPr>
        <p:spPr>
          <a:xfrm>
            <a:off x="1263693" y="1934440"/>
            <a:ext cx="1175657" cy="21662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6B2FAD3-F953-4E38-8DAA-FC03DB705A72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Pillar branding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0DCA606-84D0-4972-9BFE-C20BC08E18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0370" y="866140"/>
            <a:ext cx="4493895" cy="599186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6550EDB-9130-4758-B8B3-FBC9D83DCC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4265" y="866139"/>
            <a:ext cx="3637735" cy="599186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129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6B1A2CF-1797-AE61-925A-DFEA1CD3B570}"/>
              </a:ext>
            </a:extLst>
          </p:cNvPr>
          <p:cNvSpPr/>
          <p:nvPr/>
        </p:nvSpPr>
        <p:spPr bwMode="auto">
          <a:xfrm>
            <a:off x="-14377" y="-14377"/>
            <a:ext cx="12187814" cy="787400"/>
          </a:xfrm>
          <a:prstGeom prst="rect">
            <a:avLst/>
          </a:prstGeom>
          <a:solidFill>
            <a:srgbClr val="373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>
              <a:defRPr/>
            </a:pPr>
            <a:endParaRPr lang="en-US" sz="28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BFBADBB-246F-E649-8EFD-FF5B53E8F701}"/>
              </a:ext>
            </a:extLst>
          </p:cNvPr>
          <p:cNvSpPr/>
          <p:nvPr/>
        </p:nvSpPr>
        <p:spPr>
          <a:xfrm flipV="1">
            <a:off x="0" y="6858000"/>
            <a:ext cx="12192000" cy="1507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5E77E3-22B0-08B4-664A-8F4BAC97CB6D}"/>
              </a:ext>
            </a:extLst>
          </p:cNvPr>
          <p:cNvSpPr txBox="1"/>
          <p:nvPr/>
        </p:nvSpPr>
        <p:spPr>
          <a:xfrm>
            <a:off x="6353908" y="2344615"/>
            <a:ext cx="3704492" cy="9789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11" name="Picture 10" descr="A group of shopping carts in a store&#10;&#10;Description automatically generated">
            <a:extLst>
              <a:ext uri="{FF2B5EF4-FFF2-40B4-BE49-F238E27FC236}">
                <a16:creationId xmlns="" xmlns:a16="http://schemas.microsoft.com/office/drawing/2014/main" id="{FB7FBAC4-7AF7-4909-A7EB-4FF6F2B87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820" y="1584313"/>
            <a:ext cx="6302961" cy="36893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C8E9527-B44E-4439-A721-CE7596F31F4A}"/>
              </a:ext>
            </a:extLst>
          </p:cNvPr>
          <p:cNvSpPr/>
          <p:nvPr/>
        </p:nvSpPr>
        <p:spPr>
          <a:xfrm>
            <a:off x="218820" y="223153"/>
            <a:ext cx="2610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Helvetica"/>
              </a:rPr>
              <a:t>Trolley Branding</a:t>
            </a:r>
            <a:endParaRPr lang="en-IN" sz="2400" dirty="0"/>
          </a:p>
        </p:txBody>
      </p:sp>
      <p:pic>
        <p:nvPicPr>
          <p:cNvPr id="12" name="Picture 11" descr="A group of shopping carts&#10;&#10;Description automatically generated">
            <a:extLst>
              <a:ext uri="{FF2B5EF4-FFF2-40B4-BE49-F238E27FC236}">
                <a16:creationId xmlns="" xmlns:a16="http://schemas.microsoft.com/office/drawing/2014/main" id="{21F35B2F-0E09-4DCE-B862-EB54EA3D88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765" y="1241856"/>
            <a:ext cx="5335493" cy="43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24B01EC-1AB2-78B5-182F-C12731A7E828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Category Arch Gate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2988BEC-EF3B-4A91-AFDF-6402CE1058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1" y="981413"/>
            <a:ext cx="7522029" cy="5641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2B678D5-8BAE-4DA7-8537-CFD3C5FAFDD4}"/>
              </a:ext>
            </a:extLst>
          </p:cNvPr>
          <p:cNvSpPr txBox="1"/>
          <p:nvPr/>
        </p:nvSpPr>
        <p:spPr>
          <a:xfrm>
            <a:off x="1654628" y="1130457"/>
            <a:ext cx="5834743" cy="267171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586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933F378-1F7F-FCA5-BE8B-754F0B234E74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Inside Store : Multiple avenues to make your brand stand out as </a:t>
            </a:r>
          </a:p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consumers walk around the store…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4EFE12A-9F79-446F-F0DF-3ACE389545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94" y="1880238"/>
            <a:ext cx="4363450" cy="3477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B042244-AA63-D067-BDF9-8A7E7F92DC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316" y="1939026"/>
            <a:ext cx="3530639" cy="3418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A8E87D-E81B-EC5B-7895-82814F048709}"/>
              </a:ext>
            </a:extLst>
          </p:cNvPr>
          <p:cNvSpPr txBox="1"/>
          <p:nvPr/>
        </p:nvSpPr>
        <p:spPr>
          <a:xfrm>
            <a:off x="272723" y="1308147"/>
            <a:ext cx="1173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Staircase, Elevator, Crew Branding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FD65E0D-9AE0-ED86-9AF9-2BA73F3FA8CF}"/>
              </a:ext>
            </a:extLst>
          </p:cNvPr>
          <p:cNvSpPr/>
          <p:nvPr/>
        </p:nvSpPr>
        <p:spPr>
          <a:xfrm>
            <a:off x="4863843" y="3049255"/>
            <a:ext cx="3136231" cy="11389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309E57E0-5471-8275-B940-8AB8B6DDDF78}"/>
              </a:ext>
            </a:extLst>
          </p:cNvPr>
          <p:cNvSpPr/>
          <p:nvPr/>
        </p:nvSpPr>
        <p:spPr>
          <a:xfrm>
            <a:off x="936361" y="2856750"/>
            <a:ext cx="823876" cy="1524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B11D06B-0788-4ECB-B41B-84D765CE32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959" y="1939027"/>
            <a:ext cx="3682947" cy="34182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61CBB21-F347-4823-A401-B4D11019F2F9}"/>
              </a:ext>
            </a:extLst>
          </p:cNvPr>
          <p:cNvSpPr/>
          <p:nvPr/>
        </p:nvSpPr>
        <p:spPr>
          <a:xfrm rot="20168124">
            <a:off x="2641340" y="2649327"/>
            <a:ext cx="1199974" cy="242393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49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e, electric blue, screenshot, majorelle blue&#10;&#10;Description automatically generated">
            <a:extLst>
              <a:ext uri="{FF2B5EF4-FFF2-40B4-BE49-F238E27FC236}">
                <a16:creationId xmlns="" xmlns:a16="http://schemas.microsoft.com/office/drawing/2014/main" id="{B1363749-988D-5741-C6E6-655EF44A46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44C8632B-E9EE-596B-9D0B-968D0183FB34}"/>
              </a:ext>
            </a:extLst>
          </p:cNvPr>
          <p:cNvSpPr/>
          <p:nvPr/>
        </p:nvSpPr>
        <p:spPr>
          <a:xfrm>
            <a:off x="0" y="1625600"/>
            <a:ext cx="241300" cy="345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2719FD04-C8FA-B8D2-38C7-680D4FE3427A}"/>
              </a:ext>
            </a:extLst>
          </p:cNvPr>
          <p:cNvSpPr/>
          <p:nvPr/>
        </p:nvSpPr>
        <p:spPr>
          <a:xfrm>
            <a:off x="12052300" y="1625600"/>
            <a:ext cx="139700" cy="345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3148013" y="3622675"/>
            <a:ext cx="5895975" cy="842963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algn="ctr">
              <a:spcBef>
                <a:spcPts val="100"/>
              </a:spcBef>
              <a:defRPr/>
            </a:pPr>
            <a:r>
              <a:rPr sz="5400" b="1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5400" b="1" spc="-20" dirty="0">
                <a:solidFill>
                  <a:srgbClr val="FFFFFF"/>
                </a:solidFill>
                <a:latin typeface="Calibri"/>
                <a:cs typeface="Calibri"/>
              </a:rPr>
              <a:t>HAN</a:t>
            </a:r>
            <a:r>
              <a:rPr sz="5400" b="1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540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00" b="1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54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5400" b="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5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00" b="1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5400" b="1" dirty="0">
              <a:latin typeface="Calibri"/>
              <a:cs typeface="Calibri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3495675" y="4730750"/>
            <a:ext cx="5200650" cy="1404872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algn="ctr">
              <a:spcBef>
                <a:spcPts val="95"/>
              </a:spcBef>
              <a:defRPr/>
            </a:pPr>
            <a:r>
              <a:rPr lang="en-US" sz="2800" b="1" spc="-10" dirty="0">
                <a:solidFill>
                  <a:schemeClr val="bg1"/>
                </a:solidFill>
                <a:latin typeface="Arial"/>
                <a:cs typeface="Arial"/>
              </a:rPr>
              <a:t>DHIRAJ CHABBRIA</a:t>
            </a:r>
          </a:p>
          <a:p>
            <a:pPr algn="ctr">
              <a:spcBef>
                <a:spcPts val="95"/>
              </a:spcBef>
              <a:defRPr/>
            </a:pPr>
            <a:r>
              <a:rPr lang="en-US" sz="2000" b="1" spc="-10" dirty="0">
                <a:solidFill>
                  <a:schemeClr val="bg1"/>
                </a:solidFill>
                <a:latin typeface="Arial"/>
                <a:cs typeface="Arial"/>
              </a:rPr>
              <a:t>Director </a:t>
            </a:r>
            <a:r>
              <a:rPr lang="en-US" sz="2000" b="1" spc="-10" dirty="0" smtClean="0">
                <a:solidFill>
                  <a:schemeClr val="bg1"/>
                </a:solidFill>
                <a:latin typeface="Arial"/>
                <a:cs typeface="Arial"/>
              </a:rPr>
              <a:t>- Marketing</a:t>
            </a:r>
          </a:p>
          <a:p>
            <a:pPr algn="ctr">
              <a:spcBef>
                <a:spcPts val="95"/>
              </a:spcBef>
              <a:defRPr/>
            </a:pPr>
            <a:r>
              <a:rPr lang="en-US" sz="2000" b="1" spc="-10" dirty="0" smtClean="0">
                <a:solidFill>
                  <a:schemeClr val="bg1"/>
                </a:solidFill>
                <a:latin typeface="Arial"/>
                <a:cs typeface="Arial"/>
              </a:rPr>
              <a:t>Email Id : dc@sabmarcom.com </a:t>
            </a:r>
            <a:endParaRPr lang="en-US" sz="2000" b="1" spc="-1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ts val="95"/>
              </a:spcBef>
              <a:defRPr/>
            </a:pPr>
            <a:r>
              <a:rPr lang="en-US" sz="2000" b="1" spc="-10" dirty="0">
                <a:solidFill>
                  <a:schemeClr val="bg1"/>
                </a:solidFill>
                <a:latin typeface="Arial"/>
                <a:cs typeface="Arial"/>
              </a:rPr>
              <a:t>Mobile: +91 98700 79884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70" y="1315013"/>
            <a:ext cx="1619467" cy="16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8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="" xmlns:a16="http://schemas.microsoft.com/office/drawing/2014/main" id="{3A510814-677A-696C-56F4-9E9469EFA7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173A8C5-A2F2-28FD-AA7F-4FB0A8CE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" y="4422913"/>
            <a:ext cx="12187737" cy="2435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430AE69-0349-D5F6-1E02-3FF81BB434A4}"/>
              </a:ext>
            </a:extLst>
          </p:cNvPr>
          <p:cNvSpPr txBox="1"/>
          <p:nvPr/>
        </p:nvSpPr>
        <p:spPr>
          <a:xfrm>
            <a:off x="846252" y="1498036"/>
            <a:ext cx="104989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solidFill>
                  <a:prstClr val="white"/>
                </a:solidFill>
                <a:latin typeface="Helvetica"/>
                <a:cs typeface="Calibri"/>
              </a:rPr>
              <a:t>RELIANCE AMBIENT MEDIA ADVERTISING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33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19B86B7-C9E6-14CF-D1FE-9D1AED87869C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Engage with our grocery shoppers at scale leveraging the reach of </a:t>
            </a:r>
          </a:p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Reliance’s Smart Bazaar Network of stores across India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E3432A55-D157-9333-E664-1917566C299B}"/>
              </a:ext>
            </a:extLst>
          </p:cNvPr>
          <p:cNvCxnSpPr>
            <a:cxnSpLocks/>
          </p:cNvCxnSpPr>
          <p:nvPr/>
        </p:nvCxnSpPr>
        <p:spPr>
          <a:xfrm>
            <a:off x="3023228" y="1129333"/>
            <a:ext cx="15693" cy="21469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2,625 Audience Targeting Icon Illustrations &amp; Clip Art - iStock">
            <a:extLst>
              <a:ext uri="{FF2B5EF4-FFF2-40B4-BE49-F238E27FC236}">
                <a16:creationId xmlns="" xmlns:a16="http://schemas.microsoft.com/office/drawing/2014/main" id="{B7F77C1F-8946-96EB-E4C4-DC45247BF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1802" y="1188478"/>
            <a:ext cx="1121796" cy="112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Store, Shop Icon Vector. Mini-market, Shopping Symbol in Outline Style  Stock Vector - Illustration of door, buttons: 191896173">
            <a:extLst>
              <a:ext uri="{FF2B5EF4-FFF2-40B4-BE49-F238E27FC236}">
                <a16:creationId xmlns="" xmlns:a16="http://schemas.microsoft.com/office/drawing/2014/main" id="{925996F6-BFA7-830D-65CE-CA30E3A9B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32"/>
          <a:stretch/>
        </p:blipFill>
        <p:spPr bwMode="auto">
          <a:xfrm>
            <a:off x="1160938" y="1237633"/>
            <a:ext cx="1069624" cy="110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12AE4C2-3CF4-171C-2F49-1C4C68FC7551}"/>
              </a:ext>
            </a:extLst>
          </p:cNvPr>
          <p:cNvCxnSpPr>
            <a:cxnSpLocks/>
          </p:cNvCxnSpPr>
          <p:nvPr/>
        </p:nvCxnSpPr>
        <p:spPr>
          <a:xfrm>
            <a:off x="760943" y="3361781"/>
            <a:ext cx="2032906" cy="16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968ECC32-F2F3-10F6-1FD3-6D162AE7E673}"/>
              </a:ext>
            </a:extLst>
          </p:cNvPr>
          <p:cNvCxnSpPr>
            <a:cxnSpLocks/>
          </p:cNvCxnSpPr>
          <p:nvPr/>
        </p:nvCxnSpPr>
        <p:spPr>
          <a:xfrm>
            <a:off x="3038921" y="3492335"/>
            <a:ext cx="0" cy="17185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 descr="Basket icon in modern style for web site Vector Image">
            <a:extLst>
              <a:ext uri="{FF2B5EF4-FFF2-40B4-BE49-F238E27FC236}">
                <a16:creationId xmlns="" xmlns:a16="http://schemas.microsoft.com/office/drawing/2014/main" id="{A49074BB-7A7A-1D59-D619-A21D718F6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421"/>
          <a:stretch/>
        </p:blipFill>
        <p:spPr bwMode="auto">
          <a:xfrm>
            <a:off x="3431684" y="3445733"/>
            <a:ext cx="1342031" cy="12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Width Clipart Transparent Background, House Size Height And Width Vector  Thin Line Icon, House Icons, Line Icons, Icons Size PNG Image For Free  Download">
            <a:extLst>
              <a:ext uri="{FF2B5EF4-FFF2-40B4-BE49-F238E27FC236}">
                <a16:creationId xmlns="" xmlns:a16="http://schemas.microsoft.com/office/drawing/2014/main" id="{E7A29C95-39CB-8F4B-1846-33FE77F3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0317" y="1157601"/>
            <a:ext cx="1269254" cy="12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0A1C80F-BC2C-5B52-56A7-EE8FB47A1EEC}"/>
              </a:ext>
            </a:extLst>
          </p:cNvPr>
          <p:cNvSpPr/>
          <p:nvPr/>
        </p:nvSpPr>
        <p:spPr>
          <a:xfrm>
            <a:off x="3171979" y="2342486"/>
            <a:ext cx="2045116" cy="719136"/>
          </a:xfrm>
          <a:prstGeom prst="rect">
            <a:avLst/>
          </a:prstGeom>
          <a:solidFill>
            <a:srgbClr val="0000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18Mn+ Daily Footfalls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07EE398-BF45-620C-CE86-5AF45D3266DF}"/>
              </a:ext>
            </a:extLst>
          </p:cNvPr>
          <p:cNvSpPr/>
          <p:nvPr/>
        </p:nvSpPr>
        <p:spPr>
          <a:xfrm>
            <a:off x="670967" y="2315051"/>
            <a:ext cx="2219203" cy="762613"/>
          </a:xfrm>
          <a:prstGeom prst="rect">
            <a:avLst/>
          </a:prstGeom>
          <a:solidFill>
            <a:srgbClr val="0000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3800 + Stores across 1200 cities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09B38CAC-4974-2B91-D143-DDBAD9A096A5}"/>
              </a:ext>
            </a:extLst>
          </p:cNvPr>
          <p:cNvSpPr/>
          <p:nvPr/>
        </p:nvSpPr>
        <p:spPr>
          <a:xfrm>
            <a:off x="5694050" y="2391515"/>
            <a:ext cx="2219203" cy="762613"/>
          </a:xfrm>
          <a:prstGeom prst="rect">
            <a:avLst/>
          </a:prstGeom>
          <a:solidFill>
            <a:srgbClr val="0000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800 + Large Format Stores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Greater than 10K sq ft)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FA2A0AB4-08B5-7593-A70F-F482D6DAC4E3}"/>
              </a:ext>
            </a:extLst>
          </p:cNvPr>
          <p:cNvSpPr/>
          <p:nvPr/>
        </p:nvSpPr>
        <p:spPr>
          <a:xfrm>
            <a:off x="3203784" y="4933629"/>
            <a:ext cx="2219203" cy="1167404"/>
          </a:xfrm>
          <a:prstGeom prst="rect">
            <a:avLst/>
          </a:prstGeom>
          <a:solidFill>
            <a:srgbClr val="0000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INR 1000+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Avg Order Value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C39C938B-3B7C-7098-33EC-24960E5FE318}"/>
              </a:ext>
            </a:extLst>
          </p:cNvPr>
          <p:cNvCxnSpPr>
            <a:cxnSpLocks/>
          </p:cNvCxnSpPr>
          <p:nvPr/>
        </p:nvCxnSpPr>
        <p:spPr>
          <a:xfrm>
            <a:off x="3255494" y="3369803"/>
            <a:ext cx="2032906" cy="16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4838B241-73AB-0C4C-468F-0BE048287EB7}"/>
              </a:ext>
            </a:extLst>
          </p:cNvPr>
          <p:cNvCxnSpPr>
            <a:cxnSpLocks/>
          </p:cNvCxnSpPr>
          <p:nvPr/>
        </p:nvCxnSpPr>
        <p:spPr>
          <a:xfrm>
            <a:off x="5546820" y="1161545"/>
            <a:ext cx="15693" cy="21469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5F03CFBC-6E81-C808-1193-2FA48B25B6D0}"/>
              </a:ext>
            </a:extLst>
          </p:cNvPr>
          <p:cNvCxnSpPr>
            <a:cxnSpLocks/>
          </p:cNvCxnSpPr>
          <p:nvPr/>
        </p:nvCxnSpPr>
        <p:spPr>
          <a:xfrm>
            <a:off x="5562513" y="3524547"/>
            <a:ext cx="0" cy="17185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EB6B6278-F11E-A72D-015F-B02F033BEE12}"/>
              </a:ext>
            </a:extLst>
          </p:cNvPr>
          <p:cNvSpPr/>
          <p:nvPr/>
        </p:nvSpPr>
        <p:spPr>
          <a:xfrm>
            <a:off x="5753926" y="4922235"/>
            <a:ext cx="2219203" cy="1126609"/>
          </a:xfrm>
          <a:prstGeom prst="rect">
            <a:avLst/>
          </a:prstGeom>
          <a:solidFill>
            <a:srgbClr val="0000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1500+ stores 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Metro + Tier 1 (40%)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9920373F-CF2A-9E8A-16B6-6AE03EC6C945}"/>
              </a:ext>
            </a:extLst>
          </p:cNvPr>
          <p:cNvCxnSpPr>
            <a:cxnSpLocks/>
          </p:cNvCxnSpPr>
          <p:nvPr/>
        </p:nvCxnSpPr>
        <p:spPr>
          <a:xfrm>
            <a:off x="5779086" y="3402015"/>
            <a:ext cx="2032906" cy="16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9" descr="Supermarkets - Free commerce icons">
            <a:extLst>
              <a:ext uri="{FF2B5EF4-FFF2-40B4-BE49-F238E27FC236}">
                <a16:creationId xmlns="" xmlns:a16="http://schemas.microsoft.com/office/drawing/2014/main" id="{F1055E2B-A8C6-5122-7F01-D5973F70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185" y="3661641"/>
            <a:ext cx="1167404" cy="11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3B215C22-0F66-6184-77E5-635048EEC6E1}"/>
              </a:ext>
            </a:extLst>
          </p:cNvPr>
          <p:cNvSpPr/>
          <p:nvPr/>
        </p:nvSpPr>
        <p:spPr>
          <a:xfrm>
            <a:off x="737287" y="4922236"/>
            <a:ext cx="2219203" cy="1167404"/>
          </a:xfrm>
          <a:prstGeom prst="rect">
            <a:avLst/>
          </a:prstGeom>
          <a:solidFill>
            <a:srgbClr val="0000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Caters to all consumer segments - Neighborhood , Supermarket &amp; Premium Stores across India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59F0896A-18C7-C940-4E58-98CF6ABAA578}"/>
              </a:ext>
            </a:extLst>
          </p:cNvPr>
          <p:cNvSpPr txBox="1"/>
          <p:nvPr/>
        </p:nvSpPr>
        <p:spPr>
          <a:xfrm>
            <a:off x="102710" y="6580826"/>
            <a:ext cx="787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Neighbourhood</a:t>
            </a: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Stores = </a:t>
            </a:r>
            <a:r>
              <a:rPr kumimoji="0" lang="en-US" sz="105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SmartPoint</a:t>
            </a: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Supermarket Stores = </a:t>
            </a:r>
            <a:r>
              <a:rPr kumimoji="0" lang="en-US" sz="105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SmartBazaar</a:t>
            </a: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Premium Stores = Fresh Signature/ Fresh </a:t>
            </a:r>
            <a:r>
              <a:rPr kumimoji="0" lang="en-US" sz="105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Pik</a:t>
            </a:r>
            <a:endParaRPr kumimoji="0" lang="en-IN" sz="105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2059" name="Picture 11" descr="Cityscape - Free buildings icons">
            <a:extLst>
              <a:ext uri="{FF2B5EF4-FFF2-40B4-BE49-F238E27FC236}">
                <a16:creationId xmlns="" xmlns:a16="http://schemas.microsoft.com/office/drawing/2014/main" id="{B28573DB-CFBC-3576-C5CF-0CF3BFD7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4600" y="3738815"/>
            <a:ext cx="940688" cy="9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7A237CCE-535F-7FFD-2777-FB2666A1379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609" y="2042160"/>
            <a:ext cx="2843705" cy="29003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796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109155" y="2147129"/>
            <a:ext cx="38101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Available at all 800+ large format stores (&gt;10k ft)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Maximize visibility of your brand amongst both shoppers entering the store as well as consumers passing by.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23Mn+ footfalls weekly (does not include consumers passing by)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24B01EC-1AB2-78B5-182F-C12731A7E828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Store Hoardings</a:t>
            </a:r>
          </a:p>
        </p:txBody>
      </p:sp>
      <p:pic>
        <p:nvPicPr>
          <p:cNvPr id="1028" name="Picture 4" descr="Big Bazaar is now open as Smart Bazaar in Belagavi">
            <a:extLst>
              <a:ext uri="{FF2B5EF4-FFF2-40B4-BE49-F238E27FC236}">
                <a16:creationId xmlns="" xmlns:a16="http://schemas.microsoft.com/office/drawing/2014/main" id="{05265C99-6443-4D33-EEED-AAA04E990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379" y="1038592"/>
            <a:ext cx="7507706" cy="5630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F7720EA-79C2-D453-9064-1D020FF46AB3}"/>
              </a:ext>
            </a:extLst>
          </p:cNvPr>
          <p:cNvSpPr/>
          <p:nvPr/>
        </p:nvSpPr>
        <p:spPr>
          <a:xfrm>
            <a:off x="4481279" y="1713697"/>
            <a:ext cx="2160153" cy="1988315"/>
          </a:xfrm>
          <a:prstGeom prst="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A0D8E5B-474B-7505-99E8-8117562B670A}"/>
              </a:ext>
            </a:extLst>
          </p:cNvPr>
          <p:cNvSpPr/>
          <p:nvPr/>
        </p:nvSpPr>
        <p:spPr>
          <a:xfrm>
            <a:off x="1219200" y="2147129"/>
            <a:ext cx="1251286" cy="1988314"/>
          </a:xfrm>
          <a:prstGeom prst="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93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24B01EC-1AB2-78B5-182F-C12731A7E828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Glass Facade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8A52C71-2FED-4FEC-86B5-8954125C35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53" y="922566"/>
            <a:ext cx="5731920" cy="2972855"/>
          </a:xfrm>
          <a:prstGeom prst="rect">
            <a:avLst/>
          </a:prstGeom>
        </p:spPr>
      </p:pic>
      <p:pic>
        <p:nvPicPr>
          <p:cNvPr id="8" name="Picture 7" descr="Image">
            <a:extLst>
              <a:ext uri="{FF2B5EF4-FFF2-40B4-BE49-F238E27FC236}">
                <a16:creationId xmlns="" xmlns:a16="http://schemas.microsoft.com/office/drawing/2014/main" id="{04B79DB0-22EF-4DAB-B415-B8FAC92D8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564"/>
          <a:stretch/>
        </p:blipFill>
        <p:spPr bwMode="auto">
          <a:xfrm>
            <a:off x="6423099" y="950019"/>
            <a:ext cx="5337440" cy="29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>
            <a:extLst>
              <a:ext uri="{FF2B5EF4-FFF2-40B4-BE49-F238E27FC236}">
                <a16:creationId xmlns="" xmlns:a16="http://schemas.microsoft.com/office/drawing/2014/main" id="{D91468FF-8FF1-4B52-8BE5-3D73B2194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841"/>
          <a:stretch/>
        </p:blipFill>
        <p:spPr bwMode="auto">
          <a:xfrm>
            <a:off x="6423099" y="3978532"/>
            <a:ext cx="5337441" cy="27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">
            <a:extLst>
              <a:ext uri="{FF2B5EF4-FFF2-40B4-BE49-F238E27FC236}">
                <a16:creationId xmlns="" xmlns:a16="http://schemas.microsoft.com/office/drawing/2014/main" id="{73047DF0-AAC3-4467-A765-BD966D5CD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30" b="11459"/>
          <a:stretch/>
        </p:blipFill>
        <p:spPr bwMode="auto">
          <a:xfrm>
            <a:off x="179553" y="3978532"/>
            <a:ext cx="5731921" cy="27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11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88C1A6E-8935-D0C2-3DAA-17692133E80D}"/>
              </a:ext>
            </a:extLst>
          </p:cNvPr>
          <p:cNvSpPr txBox="1"/>
          <p:nvPr/>
        </p:nvSpPr>
        <p:spPr>
          <a:xfrm>
            <a:off x="6999514" y="1825695"/>
            <a:ext cx="5192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Engage with Customers After Their Check Out before Exiting The Store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One to one interaction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delivers personalized engagement, generates interest and resolves general queries by qualified promoters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933F378-1F7F-FCA5-BE8B-754F0B234E74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Promoter Activity – After Check Out Near Exit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C6CB09-CEA4-41C3-8E39-BA1EA250AC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14" y="1066798"/>
            <a:ext cx="5464629" cy="546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18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A1F5FB7-8113-ED62-AEF6-87FFE9D2D98D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Reliance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Radio  : Provide an enhanced in- store ambience and </a:t>
            </a:r>
          </a:p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shopping experience to your customers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10239B3-88C3-C0A6-CF6F-714B5F392466}"/>
              </a:ext>
            </a:extLst>
          </p:cNvPr>
          <p:cNvSpPr txBox="1"/>
          <p:nvPr/>
        </p:nvSpPr>
        <p:spPr>
          <a:xfrm>
            <a:off x="8132030" y="1587041"/>
            <a:ext cx="38101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Tell your brand story, communicate a promotional message or direct customers to your product across 3800+ stores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Reliance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Radio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is a centralized radio platform that streamlines the audio across stores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Broadcast your brand message to 18Mn+ consumers daily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across stores ( even in cities where traditional radio does not reach)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5124" name="Picture 4" descr="The History Of Radio Advertising: Marketing With Volume">
            <a:extLst>
              <a:ext uri="{FF2B5EF4-FFF2-40B4-BE49-F238E27FC236}">
                <a16:creationId xmlns="" xmlns:a16="http://schemas.microsoft.com/office/drawing/2014/main" id="{0D70F8B6-C7A8-56A0-DBC6-B8EE7827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2043" y="1401718"/>
            <a:ext cx="3708404" cy="231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Thums Up_100_01092023">
            <a:hlinkClick r:id="" action="ppaction://media"/>
            <a:extLst>
              <a:ext uri="{FF2B5EF4-FFF2-40B4-BE49-F238E27FC236}">
                <a16:creationId xmlns="" xmlns:a16="http://schemas.microsoft.com/office/drawing/2014/main" id="{D08EDCF9-FA76-4925-BC02-4AB6F514F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61810" y="4187396"/>
            <a:ext cx="1388382" cy="1388382"/>
          </a:xfrm>
          <a:prstGeom prst="rect">
            <a:avLst/>
          </a:prstGeom>
        </p:spPr>
      </p:pic>
      <p:pic>
        <p:nvPicPr>
          <p:cNvPr id="8" name="Aashirvad Svasti Paneer Slices_English_30_25092023">
            <a:hlinkClick r:id="" action="ppaction://media"/>
            <a:extLst>
              <a:ext uri="{FF2B5EF4-FFF2-40B4-BE49-F238E27FC236}">
                <a16:creationId xmlns="" xmlns:a16="http://schemas.microsoft.com/office/drawing/2014/main" id="{4EB1CECA-1B80-4AEB-B8F5-49CBD601611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14473" y="4187396"/>
            <a:ext cx="1388382" cy="1388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6B5D16F-9F5E-4188-A8D3-C6798DC4F195}"/>
              </a:ext>
            </a:extLst>
          </p:cNvPr>
          <p:cNvSpPr txBox="1"/>
          <p:nvPr/>
        </p:nvSpPr>
        <p:spPr>
          <a:xfrm>
            <a:off x="2968916" y="6111356"/>
            <a:ext cx="27346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r>
              <a:rPr lang="en-US" sz="1600" i="1" dirty="0"/>
              <a:t>Audio Files – Pls move cursor on the icon to listen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60071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18C8B8F-5D86-4408-75F3-971761748C19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>
              <a:defRPr/>
            </a:pPr>
            <a:r>
              <a:rPr lang="en-US" sz="2400" b="1">
                <a:solidFill>
                  <a:schemeClr val="bg1"/>
                </a:solidFill>
                <a:latin typeface="Helvetica"/>
              </a:rPr>
              <a:t>Outside Store: Podium Branding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6A824BA-5B65-8F81-1B65-025687F30F7D}"/>
              </a:ext>
            </a:extLst>
          </p:cNvPr>
          <p:cNvSpPr txBox="1"/>
          <p:nvPr/>
        </p:nvSpPr>
        <p:spPr>
          <a:xfrm>
            <a:off x="287988" y="1582340"/>
            <a:ext cx="31442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Showcase your products leveraging the empty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Feasibility depends on availability of empty space outside the store and can be ascertained once client finalizes the stores for the proposed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EC77EB8-70C7-230A-03C2-67A61A58B9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1443" y="1060584"/>
            <a:ext cx="5617056" cy="560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37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WhatsApp Image 2023-06-07 at 3.28.28 PM">
            <a:extLst>
              <a:ext uri="{FF2B5EF4-FFF2-40B4-BE49-F238E27FC236}">
                <a16:creationId xmlns="" xmlns:a16="http://schemas.microsoft.com/office/drawing/2014/main" id="{B6E569C4-6D23-466A-876F-FA93A69633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2487" y="1131732"/>
            <a:ext cx="3099672" cy="564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1"/>
          <p:cNvSpPr/>
          <p:nvPr/>
        </p:nvSpPr>
        <p:spPr>
          <a:xfrm>
            <a:off x="8967001" y="4280325"/>
            <a:ext cx="2564083" cy="1585574"/>
          </a:xfrm>
          <a:custGeom>
            <a:avLst/>
            <a:gdLst>
              <a:gd name="connsiteX0" fmla="*/ 0 w 2067951"/>
              <a:gd name="connsiteY0" fmla="*/ 0 h 759656"/>
              <a:gd name="connsiteX1" fmla="*/ 2067951 w 2067951"/>
              <a:gd name="connsiteY1" fmla="*/ 0 h 759656"/>
              <a:gd name="connsiteX2" fmla="*/ 2067951 w 2067951"/>
              <a:gd name="connsiteY2" fmla="*/ 759656 h 759656"/>
              <a:gd name="connsiteX3" fmla="*/ 0 w 2067951"/>
              <a:gd name="connsiteY3" fmla="*/ 759656 h 759656"/>
              <a:gd name="connsiteX4" fmla="*/ 0 w 2067951"/>
              <a:gd name="connsiteY4" fmla="*/ 0 h 759656"/>
              <a:gd name="connsiteX0" fmla="*/ 0 w 3981158"/>
              <a:gd name="connsiteY0" fmla="*/ 829994 h 1589650"/>
              <a:gd name="connsiteX1" fmla="*/ 3981158 w 3981158"/>
              <a:gd name="connsiteY1" fmla="*/ 0 h 1589650"/>
              <a:gd name="connsiteX2" fmla="*/ 2067951 w 3981158"/>
              <a:gd name="connsiteY2" fmla="*/ 1589650 h 1589650"/>
              <a:gd name="connsiteX3" fmla="*/ 0 w 3981158"/>
              <a:gd name="connsiteY3" fmla="*/ 1589650 h 1589650"/>
              <a:gd name="connsiteX4" fmla="*/ 0 w 3981158"/>
              <a:gd name="connsiteY4" fmla="*/ 829994 h 1589650"/>
              <a:gd name="connsiteX0" fmla="*/ 0 w 3981158"/>
              <a:gd name="connsiteY0" fmla="*/ 829994 h 1800666"/>
              <a:gd name="connsiteX1" fmla="*/ 3981158 w 3981158"/>
              <a:gd name="connsiteY1" fmla="*/ 0 h 1800666"/>
              <a:gd name="connsiteX2" fmla="*/ 3657600 w 3981158"/>
              <a:gd name="connsiteY2" fmla="*/ 1800666 h 1800666"/>
              <a:gd name="connsiteX3" fmla="*/ 0 w 3981158"/>
              <a:gd name="connsiteY3" fmla="*/ 1589650 h 1800666"/>
              <a:gd name="connsiteX4" fmla="*/ 0 w 3981158"/>
              <a:gd name="connsiteY4" fmla="*/ 829994 h 1800666"/>
              <a:gd name="connsiteX0" fmla="*/ 647114 w 4628272"/>
              <a:gd name="connsiteY0" fmla="*/ 829994 h 1800666"/>
              <a:gd name="connsiteX1" fmla="*/ 4628272 w 4628272"/>
              <a:gd name="connsiteY1" fmla="*/ 0 h 1800666"/>
              <a:gd name="connsiteX2" fmla="*/ 4304714 w 4628272"/>
              <a:gd name="connsiteY2" fmla="*/ 1800666 h 1800666"/>
              <a:gd name="connsiteX3" fmla="*/ 0 w 4628272"/>
              <a:gd name="connsiteY3" fmla="*/ 1561515 h 1800666"/>
              <a:gd name="connsiteX4" fmla="*/ 647114 w 4628272"/>
              <a:gd name="connsiteY4" fmla="*/ 829994 h 1800666"/>
              <a:gd name="connsiteX0" fmla="*/ 647114 w 4628272"/>
              <a:gd name="connsiteY0" fmla="*/ 829994 h 1561515"/>
              <a:gd name="connsiteX1" fmla="*/ 4628272 w 4628272"/>
              <a:gd name="connsiteY1" fmla="*/ 0 h 1561515"/>
              <a:gd name="connsiteX2" fmla="*/ 4234591 w 4628272"/>
              <a:gd name="connsiteY2" fmla="*/ 1475296 h 1561515"/>
              <a:gd name="connsiteX3" fmla="*/ 0 w 4628272"/>
              <a:gd name="connsiteY3" fmla="*/ 1561515 h 1561515"/>
              <a:gd name="connsiteX4" fmla="*/ 647114 w 4628272"/>
              <a:gd name="connsiteY4" fmla="*/ 829994 h 1561515"/>
              <a:gd name="connsiteX0" fmla="*/ 647114 w 4628272"/>
              <a:gd name="connsiteY0" fmla="*/ 829994 h 1761396"/>
              <a:gd name="connsiteX1" fmla="*/ 4628272 w 4628272"/>
              <a:gd name="connsiteY1" fmla="*/ 0 h 1761396"/>
              <a:gd name="connsiteX2" fmla="*/ 4276665 w 4628272"/>
              <a:gd name="connsiteY2" fmla="*/ 1761396 h 1761396"/>
              <a:gd name="connsiteX3" fmla="*/ 0 w 4628272"/>
              <a:gd name="connsiteY3" fmla="*/ 1561515 h 1761396"/>
              <a:gd name="connsiteX4" fmla="*/ 647114 w 4628272"/>
              <a:gd name="connsiteY4" fmla="*/ 829994 h 1761396"/>
              <a:gd name="connsiteX0" fmla="*/ 0 w 6330462"/>
              <a:gd name="connsiteY0" fmla="*/ 253218 h 1761396"/>
              <a:gd name="connsiteX1" fmla="*/ 6330462 w 6330462"/>
              <a:gd name="connsiteY1" fmla="*/ 0 h 1761396"/>
              <a:gd name="connsiteX2" fmla="*/ 5978855 w 6330462"/>
              <a:gd name="connsiteY2" fmla="*/ 1761396 h 1761396"/>
              <a:gd name="connsiteX3" fmla="*/ 1702190 w 6330462"/>
              <a:gd name="connsiteY3" fmla="*/ 1561515 h 1761396"/>
              <a:gd name="connsiteX4" fmla="*/ 0 w 6330462"/>
              <a:gd name="connsiteY4" fmla="*/ 253218 h 1761396"/>
              <a:gd name="connsiteX0" fmla="*/ 0 w 5978855"/>
              <a:gd name="connsiteY0" fmla="*/ 0 h 1508178"/>
              <a:gd name="connsiteX1" fmla="*/ 5908431 w 5978855"/>
              <a:gd name="connsiteY1" fmla="*/ 984739 h 1508178"/>
              <a:gd name="connsiteX2" fmla="*/ 5978855 w 5978855"/>
              <a:gd name="connsiteY2" fmla="*/ 1508178 h 1508178"/>
              <a:gd name="connsiteX3" fmla="*/ 1702190 w 5978855"/>
              <a:gd name="connsiteY3" fmla="*/ 1308297 h 1508178"/>
              <a:gd name="connsiteX4" fmla="*/ 0 w 5978855"/>
              <a:gd name="connsiteY4" fmla="*/ 0 h 1508178"/>
              <a:gd name="connsiteX0" fmla="*/ 0 w 6414868"/>
              <a:gd name="connsiteY0" fmla="*/ 0 h 1508178"/>
              <a:gd name="connsiteX1" fmla="*/ 6414868 w 6414868"/>
              <a:gd name="connsiteY1" fmla="*/ 281354 h 1508178"/>
              <a:gd name="connsiteX2" fmla="*/ 5978855 w 6414868"/>
              <a:gd name="connsiteY2" fmla="*/ 1508178 h 1508178"/>
              <a:gd name="connsiteX3" fmla="*/ 1702190 w 6414868"/>
              <a:gd name="connsiteY3" fmla="*/ 1308297 h 1508178"/>
              <a:gd name="connsiteX4" fmla="*/ 0 w 6414868"/>
              <a:gd name="connsiteY4" fmla="*/ 0 h 1508178"/>
              <a:gd name="connsiteX0" fmla="*/ 0 w 6555631"/>
              <a:gd name="connsiteY0" fmla="*/ 0 h 1972412"/>
              <a:gd name="connsiteX1" fmla="*/ 6414868 w 6555631"/>
              <a:gd name="connsiteY1" fmla="*/ 281354 h 1972412"/>
              <a:gd name="connsiteX2" fmla="*/ 6555631 w 6555631"/>
              <a:gd name="connsiteY2" fmla="*/ 1972412 h 1972412"/>
              <a:gd name="connsiteX3" fmla="*/ 1702190 w 6555631"/>
              <a:gd name="connsiteY3" fmla="*/ 1308297 h 1972412"/>
              <a:gd name="connsiteX4" fmla="*/ 0 w 6555631"/>
              <a:gd name="connsiteY4" fmla="*/ 0 h 1972412"/>
              <a:gd name="connsiteX0" fmla="*/ 0 w 6555631"/>
              <a:gd name="connsiteY0" fmla="*/ 0 h 1972412"/>
              <a:gd name="connsiteX1" fmla="*/ 6414868 w 6555631"/>
              <a:gd name="connsiteY1" fmla="*/ 281354 h 1972412"/>
              <a:gd name="connsiteX2" fmla="*/ 6555631 w 6555631"/>
              <a:gd name="connsiteY2" fmla="*/ 1972412 h 1972412"/>
              <a:gd name="connsiteX3" fmla="*/ 956602 w 6555631"/>
              <a:gd name="connsiteY3" fmla="*/ 1969478 h 1972412"/>
              <a:gd name="connsiteX4" fmla="*/ 0 w 6555631"/>
              <a:gd name="connsiteY4" fmla="*/ 0 h 1972412"/>
              <a:gd name="connsiteX0" fmla="*/ 0 w 9098121"/>
              <a:gd name="connsiteY0" fmla="*/ 0 h 4777051"/>
              <a:gd name="connsiteX1" fmla="*/ 8957358 w 9098121"/>
              <a:gd name="connsiteY1" fmla="*/ 3085993 h 4777051"/>
              <a:gd name="connsiteX2" fmla="*/ 9098121 w 9098121"/>
              <a:gd name="connsiteY2" fmla="*/ 4777051 h 4777051"/>
              <a:gd name="connsiteX3" fmla="*/ 3499092 w 9098121"/>
              <a:gd name="connsiteY3" fmla="*/ 4774117 h 4777051"/>
              <a:gd name="connsiteX4" fmla="*/ 0 w 9098121"/>
              <a:gd name="connsiteY4" fmla="*/ 0 h 4777051"/>
              <a:gd name="connsiteX0" fmla="*/ 0 w 9098121"/>
              <a:gd name="connsiteY0" fmla="*/ 97652 h 4874703"/>
              <a:gd name="connsiteX1" fmla="*/ 3992025 w 9098121"/>
              <a:gd name="connsiteY1" fmla="*/ 0 h 4874703"/>
              <a:gd name="connsiteX2" fmla="*/ 9098121 w 9098121"/>
              <a:gd name="connsiteY2" fmla="*/ 4874703 h 4874703"/>
              <a:gd name="connsiteX3" fmla="*/ 3499092 w 9098121"/>
              <a:gd name="connsiteY3" fmla="*/ 4871769 h 4874703"/>
              <a:gd name="connsiteX4" fmla="*/ 0 w 9098121"/>
              <a:gd name="connsiteY4" fmla="*/ 97652 h 4874703"/>
              <a:gd name="connsiteX0" fmla="*/ 0 w 4790846"/>
              <a:gd name="connsiteY0" fmla="*/ 97652 h 4871769"/>
              <a:gd name="connsiteX1" fmla="*/ 3992025 w 4790846"/>
              <a:gd name="connsiteY1" fmla="*/ 0 h 4871769"/>
              <a:gd name="connsiteX2" fmla="*/ 4790846 w 4790846"/>
              <a:gd name="connsiteY2" fmla="*/ 3661886 h 4871769"/>
              <a:gd name="connsiteX3" fmla="*/ 3499092 w 4790846"/>
              <a:gd name="connsiteY3" fmla="*/ 4871769 h 4871769"/>
              <a:gd name="connsiteX4" fmla="*/ 0 w 4790846"/>
              <a:gd name="connsiteY4" fmla="*/ 97652 h 4871769"/>
              <a:gd name="connsiteX0" fmla="*/ 0 w 4790846"/>
              <a:gd name="connsiteY0" fmla="*/ 97652 h 4189558"/>
              <a:gd name="connsiteX1" fmla="*/ 3992025 w 4790846"/>
              <a:gd name="connsiteY1" fmla="*/ 0 h 4189558"/>
              <a:gd name="connsiteX2" fmla="*/ 4790846 w 4790846"/>
              <a:gd name="connsiteY2" fmla="*/ 3661886 h 4189558"/>
              <a:gd name="connsiteX3" fmla="*/ 178900 w 4790846"/>
              <a:gd name="connsiteY3" fmla="*/ 4189558 h 4189558"/>
              <a:gd name="connsiteX4" fmla="*/ 0 w 4790846"/>
              <a:gd name="connsiteY4" fmla="*/ 97652 h 4189558"/>
              <a:gd name="connsiteX0" fmla="*/ 0 w 4043053"/>
              <a:gd name="connsiteY0" fmla="*/ 97652 h 4381999"/>
              <a:gd name="connsiteX1" fmla="*/ 3992025 w 4043053"/>
              <a:gd name="connsiteY1" fmla="*/ 0 h 4381999"/>
              <a:gd name="connsiteX2" fmla="*/ 4043053 w 4043053"/>
              <a:gd name="connsiteY2" fmla="*/ 4381999 h 4381999"/>
              <a:gd name="connsiteX3" fmla="*/ 178900 w 4043053"/>
              <a:gd name="connsiteY3" fmla="*/ 4189558 h 4381999"/>
              <a:gd name="connsiteX4" fmla="*/ 0 w 4043053"/>
              <a:gd name="connsiteY4" fmla="*/ 97652 h 4381999"/>
              <a:gd name="connsiteX0" fmla="*/ 0 w 4051849"/>
              <a:gd name="connsiteY0" fmla="*/ 135553 h 4419900"/>
              <a:gd name="connsiteX1" fmla="*/ 4051849 w 4051849"/>
              <a:gd name="connsiteY1" fmla="*/ 0 h 4419900"/>
              <a:gd name="connsiteX2" fmla="*/ 4043053 w 4051849"/>
              <a:gd name="connsiteY2" fmla="*/ 4419900 h 4419900"/>
              <a:gd name="connsiteX3" fmla="*/ 178900 w 4051849"/>
              <a:gd name="connsiteY3" fmla="*/ 4227459 h 4419900"/>
              <a:gd name="connsiteX4" fmla="*/ 0 w 4051849"/>
              <a:gd name="connsiteY4" fmla="*/ 135553 h 4419900"/>
              <a:gd name="connsiteX0" fmla="*/ 0 w 4045885"/>
              <a:gd name="connsiteY0" fmla="*/ 37314 h 4419900"/>
              <a:gd name="connsiteX1" fmla="*/ 4045885 w 4045885"/>
              <a:gd name="connsiteY1" fmla="*/ 0 h 4419900"/>
              <a:gd name="connsiteX2" fmla="*/ 4037089 w 4045885"/>
              <a:gd name="connsiteY2" fmla="*/ 4419900 h 4419900"/>
              <a:gd name="connsiteX3" fmla="*/ 172936 w 4045885"/>
              <a:gd name="connsiteY3" fmla="*/ 4227459 h 4419900"/>
              <a:gd name="connsiteX4" fmla="*/ 0 w 4045885"/>
              <a:gd name="connsiteY4" fmla="*/ 37314 h 4419900"/>
              <a:gd name="connsiteX0" fmla="*/ 0 w 4075706"/>
              <a:gd name="connsiteY0" fmla="*/ 0 h 4382586"/>
              <a:gd name="connsiteX1" fmla="*/ 4075706 w 4075706"/>
              <a:gd name="connsiteY1" fmla="*/ 242288 h 4382586"/>
              <a:gd name="connsiteX2" fmla="*/ 4037089 w 4075706"/>
              <a:gd name="connsiteY2" fmla="*/ 4382586 h 4382586"/>
              <a:gd name="connsiteX3" fmla="*/ 172936 w 4075706"/>
              <a:gd name="connsiteY3" fmla="*/ 4190145 h 4382586"/>
              <a:gd name="connsiteX4" fmla="*/ 0 w 4075706"/>
              <a:gd name="connsiteY4" fmla="*/ 0 h 4382586"/>
              <a:gd name="connsiteX0" fmla="*/ 0 w 4069742"/>
              <a:gd name="connsiteY0" fmla="*/ 0 h 4382586"/>
              <a:gd name="connsiteX1" fmla="*/ 4069742 w 4069742"/>
              <a:gd name="connsiteY1" fmla="*/ 30697 h 4382586"/>
              <a:gd name="connsiteX2" fmla="*/ 4037089 w 4069742"/>
              <a:gd name="connsiteY2" fmla="*/ 4382586 h 4382586"/>
              <a:gd name="connsiteX3" fmla="*/ 172936 w 4069742"/>
              <a:gd name="connsiteY3" fmla="*/ 4190145 h 4382586"/>
              <a:gd name="connsiteX4" fmla="*/ 0 w 4069742"/>
              <a:gd name="connsiteY4" fmla="*/ 0 h 4382586"/>
              <a:gd name="connsiteX0" fmla="*/ 0 w 4069742"/>
              <a:gd name="connsiteY0" fmla="*/ 0 h 4382586"/>
              <a:gd name="connsiteX1" fmla="*/ 4069742 w 4069742"/>
              <a:gd name="connsiteY1" fmla="*/ 30697 h 4382586"/>
              <a:gd name="connsiteX2" fmla="*/ 4037089 w 4069742"/>
              <a:gd name="connsiteY2" fmla="*/ 4382586 h 4382586"/>
              <a:gd name="connsiteX3" fmla="*/ 119260 w 4069742"/>
              <a:gd name="connsiteY3" fmla="*/ 4235488 h 4382586"/>
              <a:gd name="connsiteX4" fmla="*/ 0 w 4069742"/>
              <a:gd name="connsiteY4" fmla="*/ 0 h 4382586"/>
              <a:gd name="connsiteX0" fmla="*/ 0 w 4069742"/>
              <a:gd name="connsiteY0" fmla="*/ 0 h 4443040"/>
              <a:gd name="connsiteX1" fmla="*/ 4069742 w 4069742"/>
              <a:gd name="connsiteY1" fmla="*/ 30697 h 4443040"/>
              <a:gd name="connsiteX2" fmla="*/ 4025161 w 4069742"/>
              <a:gd name="connsiteY2" fmla="*/ 4443040 h 4443040"/>
              <a:gd name="connsiteX3" fmla="*/ 119260 w 4069742"/>
              <a:gd name="connsiteY3" fmla="*/ 4235488 h 4443040"/>
              <a:gd name="connsiteX4" fmla="*/ 0 w 4069742"/>
              <a:gd name="connsiteY4" fmla="*/ 0 h 4443040"/>
              <a:gd name="connsiteX0" fmla="*/ 0 w 4069742"/>
              <a:gd name="connsiteY0" fmla="*/ 0 h 4443040"/>
              <a:gd name="connsiteX1" fmla="*/ 4069742 w 4069742"/>
              <a:gd name="connsiteY1" fmla="*/ 30697 h 4443040"/>
              <a:gd name="connsiteX2" fmla="*/ 4025161 w 4069742"/>
              <a:gd name="connsiteY2" fmla="*/ 4443040 h 4443040"/>
              <a:gd name="connsiteX3" fmla="*/ 973043 w 4069742"/>
              <a:gd name="connsiteY3" fmla="*/ 3785623 h 4443040"/>
              <a:gd name="connsiteX4" fmla="*/ 0 w 4069742"/>
              <a:gd name="connsiteY4" fmla="*/ 0 h 4443040"/>
              <a:gd name="connsiteX0" fmla="*/ 0 w 4069742"/>
              <a:gd name="connsiteY0" fmla="*/ 0 h 4443040"/>
              <a:gd name="connsiteX1" fmla="*/ 4069742 w 4069742"/>
              <a:gd name="connsiteY1" fmla="*/ 30697 h 4443040"/>
              <a:gd name="connsiteX2" fmla="*/ 4025161 w 4069742"/>
              <a:gd name="connsiteY2" fmla="*/ 4443040 h 4443040"/>
              <a:gd name="connsiteX3" fmla="*/ 119260 w 4069742"/>
              <a:gd name="connsiteY3" fmla="*/ 4289039 h 4443040"/>
              <a:gd name="connsiteX4" fmla="*/ 0 w 4069742"/>
              <a:gd name="connsiteY4" fmla="*/ 0 h 4443040"/>
              <a:gd name="connsiteX0" fmla="*/ 0 w 4069742"/>
              <a:gd name="connsiteY0" fmla="*/ 0 h 4289039"/>
              <a:gd name="connsiteX1" fmla="*/ 4069742 w 4069742"/>
              <a:gd name="connsiteY1" fmla="*/ 30697 h 4289039"/>
              <a:gd name="connsiteX2" fmla="*/ 3348898 w 4069742"/>
              <a:gd name="connsiteY2" fmla="*/ 3554023 h 4289039"/>
              <a:gd name="connsiteX3" fmla="*/ 119260 w 4069742"/>
              <a:gd name="connsiteY3" fmla="*/ 4289039 h 4289039"/>
              <a:gd name="connsiteX4" fmla="*/ 0 w 4069742"/>
              <a:gd name="connsiteY4" fmla="*/ 0 h 4289039"/>
              <a:gd name="connsiteX0" fmla="*/ 0 w 4069742"/>
              <a:gd name="connsiteY0" fmla="*/ 0 h 4432328"/>
              <a:gd name="connsiteX1" fmla="*/ 4069742 w 4069742"/>
              <a:gd name="connsiteY1" fmla="*/ 30697 h 4432328"/>
              <a:gd name="connsiteX2" fmla="*/ 3999801 w 4069742"/>
              <a:gd name="connsiteY2" fmla="*/ 4432328 h 4432328"/>
              <a:gd name="connsiteX3" fmla="*/ 119260 w 4069742"/>
              <a:gd name="connsiteY3" fmla="*/ 4289039 h 4432328"/>
              <a:gd name="connsiteX4" fmla="*/ 0 w 4069742"/>
              <a:gd name="connsiteY4" fmla="*/ 0 h 443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9742" h="4432328">
                <a:moveTo>
                  <a:pt x="0" y="0"/>
                </a:moveTo>
                <a:lnTo>
                  <a:pt x="4069742" y="30697"/>
                </a:lnTo>
                <a:lnTo>
                  <a:pt x="3999801" y="4432328"/>
                </a:lnTo>
                <a:lnTo>
                  <a:pt x="119260" y="428903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118" y="4949098"/>
            <a:ext cx="617056" cy="24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866" y="3813483"/>
            <a:ext cx="4392712" cy="299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18C8B8F-5D86-4408-75F3-971761748C19}"/>
              </a:ext>
            </a:extLst>
          </p:cNvPr>
          <p:cNvSpPr/>
          <p:nvPr/>
        </p:nvSpPr>
        <p:spPr bwMode="auto">
          <a:xfrm>
            <a:off x="0" y="0"/>
            <a:ext cx="12192000" cy="866140"/>
          </a:xfrm>
          <a:prstGeom prst="rect">
            <a:avLst/>
          </a:prstGeom>
          <a:solidFill>
            <a:srgbClr val="3535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Point of payment : Continue to nudge your customers as they are </a:t>
            </a:r>
          </a:p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completing their shopping experience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6BC15FC-BFAD-9F53-7D24-98F3DDD5DADB}"/>
              </a:ext>
            </a:extLst>
          </p:cNvPr>
          <p:cNvSpPr/>
          <p:nvPr/>
        </p:nvSpPr>
        <p:spPr>
          <a:xfrm>
            <a:off x="8986062" y="4154495"/>
            <a:ext cx="2669536" cy="1973589"/>
          </a:xfrm>
          <a:prstGeom prst="rect">
            <a:avLst/>
          </a:prstGeom>
          <a:noFill/>
          <a:ln w="57150">
            <a:solidFill>
              <a:srgbClr val="3535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BA16C93-2FF2-2DBE-3B65-D6B03B0823F2}"/>
              </a:ext>
            </a:extLst>
          </p:cNvPr>
          <p:cNvSpPr/>
          <p:nvPr/>
        </p:nvSpPr>
        <p:spPr>
          <a:xfrm>
            <a:off x="5177714" y="5775337"/>
            <a:ext cx="2747086" cy="882137"/>
          </a:xfrm>
          <a:prstGeom prst="rect">
            <a:avLst/>
          </a:prstGeom>
          <a:noFill/>
          <a:ln w="57150">
            <a:solidFill>
              <a:srgbClr val="3535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A924827-93D2-94CD-CD72-11F531020A8B}"/>
              </a:ext>
            </a:extLst>
          </p:cNvPr>
          <p:cNvSpPr txBox="1"/>
          <p:nvPr/>
        </p:nvSpPr>
        <p:spPr>
          <a:xfrm>
            <a:off x="1670356" y="6063916"/>
            <a:ext cx="242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Place your brand here on side or top panels</a:t>
            </a:r>
            <a:endParaRPr kumimoji="0" lang="en-IN" sz="1400" b="0" i="1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165539D4-4548-795D-8076-6B631952D93B}"/>
              </a:ext>
            </a:extLst>
          </p:cNvPr>
          <p:cNvCxnSpPr>
            <a:cxnSpLocks/>
          </p:cNvCxnSpPr>
          <p:nvPr/>
        </p:nvCxnSpPr>
        <p:spPr>
          <a:xfrm flipH="1">
            <a:off x="4022774" y="6217805"/>
            <a:ext cx="1034406" cy="0"/>
          </a:xfrm>
          <a:prstGeom prst="straightConnector1">
            <a:avLst/>
          </a:prstGeom>
          <a:ln w="76200">
            <a:solidFill>
              <a:srgbClr val="3535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6A824BA-5B65-8F81-1B65-025687F30F7D}"/>
              </a:ext>
            </a:extLst>
          </p:cNvPr>
          <p:cNvSpPr txBox="1"/>
          <p:nvPr/>
        </p:nvSpPr>
        <p:spPr>
          <a:xfrm>
            <a:off x="287988" y="1582340"/>
            <a:ext cx="3144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Encouraging impulse buying at the check out counters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B288A83C-D533-4B4A-8AEE-E582CEC26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977" y="1141684"/>
            <a:ext cx="4068972" cy="25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5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</a:spPr>
      <a:bodyPr wrap="square" lIns="0" tIns="0" rIns="0" bIns="0" rtlCol="0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Calibri"/>
            <a:ea typeface="+mn-ea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375</Words>
  <Application>Microsoft Office PowerPoint</Application>
  <PresentationFormat>Widescreen</PresentationFormat>
  <Paragraphs>54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HurmeGeometricSans1 Regular</vt:lpstr>
      <vt:lpstr>Poppins</vt:lpstr>
      <vt:lpstr>Poppins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DC 9870079884</dc:creator>
  <cp:lastModifiedBy>admin</cp:lastModifiedBy>
  <cp:revision>31</cp:revision>
  <dcterms:created xsi:type="dcterms:W3CDTF">2023-09-25T06:36:30Z</dcterms:created>
  <dcterms:modified xsi:type="dcterms:W3CDTF">2025-02-28T13:04:37Z</dcterms:modified>
</cp:coreProperties>
</file>